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373" r:id="rId5"/>
    <p:sldId id="374" r:id="rId6"/>
    <p:sldId id="326" r:id="rId7"/>
    <p:sldId id="307" r:id="rId8"/>
    <p:sldId id="370" r:id="rId9"/>
    <p:sldId id="375" r:id="rId10"/>
    <p:sldId id="376" r:id="rId11"/>
    <p:sldId id="378" r:id="rId12"/>
    <p:sldId id="377" r:id="rId13"/>
    <p:sldId id="379" r:id="rId14"/>
    <p:sldId id="380" r:id="rId15"/>
    <p:sldId id="382" r:id="rId16"/>
    <p:sldId id="383" r:id="rId17"/>
    <p:sldId id="371" r:id="rId18"/>
    <p:sldId id="369" r:id="rId19"/>
    <p:sldId id="38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DDB"/>
    <a:srgbClr val="EAF2FA"/>
    <a:srgbClr val="ED7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05" autoAdjust="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50D1B-588C-40D1-8FF4-A56B24CF0512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0BDB0-00DC-4E1A-8A5D-77E570DCE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9A8AD-9C4D-4A4C-865A-50DE4C35173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9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EA68B-E4B5-CE8D-CCEE-0E25F0720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F9DC59-0399-FD07-78EF-4D26CEA77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B8A961-35EE-0A63-3BEF-07994D9A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1A087D-D866-A33A-533A-8C1DF348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D49E54-F04D-9B80-F890-8CE07A00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4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921FA-A6F4-5A87-4AA8-950C4710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B4A4C0-35AA-C9C7-F7EA-4D075B604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80C5E-9166-D81F-8C28-F5D54ECD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A0B1CE-859A-A22F-A86D-61E748E8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5FD3C0-48C3-EDE3-E336-379D127C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41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FEA8C5E-258D-C174-C82E-B1FE44219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F1F1DA-AA40-F47D-3BD5-E8074084E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5AF4EA-4884-5832-B805-A193B648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D8E5D7-015E-D04B-BC0D-E56F83E0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9E974-2955-760C-ED0D-0E9E9F81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6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DF7A-596E-A3C9-10F3-7270B807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8FA6AC-3E32-8EB3-E85B-C7F2E68F6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4AAC28-8A5B-A22B-089A-0A793DF2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FBA187-F653-C0FB-F83C-9ACAE08A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8857FE-FB8A-13B5-0A74-BCD3434B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2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A2B97-BBBD-65FB-937B-CB259395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42745C-7361-C104-696A-5DE7ADB6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E2DDB-BAA4-0B04-91DE-C38D160B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5A8368-44BF-150F-6FC6-F2589730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3771D-4D8B-D302-4908-964A20FD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71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181EA-C775-92EF-34E5-81FDF319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24D9CA-B8F6-CBBF-6D16-79C440B24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FD3995-FFA7-24F6-3ABF-7EDF2D32F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4A0E18-10A0-4371-54EC-05627A7A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6AA604-98C7-5C17-2A04-E67F8145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745E15-C268-80B8-AC45-57724C74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1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3B187-2A46-AAB7-1DA7-E7857A67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1872B0-F161-74B6-BF18-75348EDD0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2470B8-886C-ED80-78A4-C07C971C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6A916E-4A6E-D4DE-B86E-2835781E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D593EB-40E3-070E-4087-FC4A1BF53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FE232B7-D6D3-315B-9CF5-154F2747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DDA0B7-16BA-BC15-11D9-883CA661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DA09A2-AA90-C5D1-9CE6-679AC64B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40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F4A60-324F-CFF0-37B9-6C06837A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D2C0B3-5810-DED2-764E-9D4DD16A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8130A9-F46E-E0C2-248F-34C7B288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CECB36-D700-3900-EBD5-8B4166A5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97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1C77FC-039B-DC31-1F81-AAAD3406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AB8CC7-620F-62BD-A369-0B941FB4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84BD07-1AEE-7FC8-9126-1FE450EC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71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B7457-64D0-3BF1-A3F2-F62F5BF2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AC6C39-D71E-6EB6-CB88-453498796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A832E5-794C-4598-C38B-10007883B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ADBC3A-2B4B-C2BD-23E8-3C631851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96347-C2ED-5C4F-BE15-A683F461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103F1C-E541-1CF7-A2F7-41BD55E8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25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02182-1AF3-6D04-D9D2-34A9AF6E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51B389-121C-D7BD-FC92-BF1A9E1FC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EE4A52-AC7C-8DEF-3DFC-3E5AF5C0E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E9CBE-5F40-E57C-8D17-E9680FBE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B80774-F11A-6B2A-ADD5-63A7B2E7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1611B6-906D-E3F5-C700-CABF667D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4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F1B837D-79A9-449F-48E3-83D44645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EC85F-0F23-D9EE-C8C8-F5E2F4694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E86456-875B-C05B-F63A-6AB767C7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C10A-5C27-4F3D-8506-E45E982E1141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AADF7D-BF47-FD36-5DCD-0A42BB0B4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C9CD3D-E3DD-2B8D-FD31-6197302EE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2D8CD-2050-4D3C-A32F-1F6DA030A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D%80%B4%EC%A6%88-%ED%85%8C%EC%8A%A4%ED%8A%B8-%EB%8C%80%EB%8B%B5-%EC%8B%9C%ED%97%98-%EC%84%A4%EB%AC%B8-%EC%A1%B0%EC%82%AC-%EA%B5%90%EC%9C%A1-%EC%96%91%EC%8B%9D-%ED%99%95%EC%9D%B8-%EC%A7%88%EB%AC%B8-2174368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globe-with-plastic-utensils-in-black-trash-bag-planet-pollution-concept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izagensnanet.blogspot.com/2019/10/dia-mundial-das-aves-migratorias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8/06/15-pictures-explain-why-throwing-away-plastic-bottles-puts-our-world-in-great-danger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49542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tdoorhaber.com/cevre/15-milyon-ton-mikroplastik-deniz-tabanini-kirletiyor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gital Cleanup Day 2023 - World Cleanup Day FRANCE">
            <a:extLst>
              <a:ext uri="{FF2B5EF4-FFF2-40B4-BE49-F238E27FC236}">
                <a16:creationId xmlns:a16="http://schemas.microsoft.com/office/drawing/2014/main" id="{06B9B18F-9257-0393-21EF-D73B5B72D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b="10249"/>
          <a:stretch/>
        </p:blipFill>
        <p:spPr bwMode="auto">
          <a:xfrm>
            <a:off x="464127" y="1"/>
            <a:ext cx="89223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23" y="4885766"/>
            <a:ext cx="2877988" cy="15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9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44C9A1-230D-4890-93E3-7E09A3BB8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0779" y="-195941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1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789B4C-1DCE-40B0-B4CD-384C1630C074}"/>
              </a:ext>
            </a:extLst>
          </p:cNvPr>
          <p:cNvSpPr/>
          <p:nvPr/>
        </p:nvSpPr>
        <p:spPr>
          <a:xfrm>
            <a:off x="6259411" y="1551858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2F2463-0C5B-478C-A664-127D7C54A53E}"/>
              </a:ext>
            </a:extLst>
          </p:cNvPr>
          <p:cNvSpPr/>
          <p:nvPr/>
        </p:nvSpPr>
        <p:spPr>
          <a:xfrm>
            <a:off x="1035205" y="1551859"/>
            <a:ext cx="4897386" cy="4438071"/>
          </a:xfrm>
          <a:prstGeom prst="rect">
            <a:avLst/>
          </a:prstGeom>
          <a:solidFill>
            <a:srgbClr val="7EBDD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45352" y="656443"/>
            <a:ext cx="489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URWGrotesk  5"/>
              </a:rPr>
              <a:t>Wie </a:t>
            </a:r>
            <a:r>
              <a:rPr lang="de-DE" sz="2400" b="1" dirty="0" smtClean="0">
                <a:latin typeface="URWGrotesk  5"/>
              </a:rPr>
              <a:t>lange </a:t>
            </a:r>
            <a:r>
              <a:rPr lang="de-DE" sz="2400" b="1" dirty="0">
                <a:latin typeface="URWGrotesk  5"/>
              </a:rPr>
              <a:t>bleibt Papier liegen, wenn es niemand aufhebt?</a:t>
            </a:r>
            <a:endParaRPr lang="de-DE" sz="2400" dirty="0">
              <a:latin typeface="URWGrotesk  5"/>
            </a:endParaRPr>
          </a:p>
          <a:p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2B091F-C5A0-48CF-99FB-11965BAC61E9}"/>
              </a:ext>
            </a:extLst>
          </p:cNvPr>
          <p:cNvSpPr txBox="1"/>
          <p:nvPr/>
        </p:nvSpPr>
        <p:spPr>
          <a:xfrm>
            <a:off x="1326813" y="2339732"/>
            <a:ext cx="4314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de-DE" sz="3600" dirty="0"/>
              <a:t>5 Tage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6 Wochen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2 Jahre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579896-FC10-4CDB-8C68-950419630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75" r="-1249" b="26729"/>
          <a:stretch/>
        </p:blipFill>
        <p:spPr>
          <a:xfrm>
            <a:off x="6224199" y="1551858"/>
            <a:ext cx="5060797" cy="44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789B4C-1DCE-40B0-B4CD-384C1630C074}"/>
              </a:ext>
            </a:extLst>
          </p:cNvPr>
          <p:cNvSpPr/>
          <p:nvPr/>
        </p:nvSpPr>
        <p:spPr>
          <a:xfrm>
            <a:off x="6259411" y="1551858"/>
            <a:ext cx="4897386" cy="4438071"/>
          </a:xfrm>
          <a:prstGeom prst="rect">
            <a:avLst/>
          </a:prstGeom>
          <a:solidFill>
            <a:srgbClr val="7EBDD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2F2463-0C5B-478C-A664-127D7C54A53E}"/>
              </a:ext>
            </a:extLst>
          </p:cNvPr>
          <p:cNvSpPr/>
          <p:nvPr/>
        </p:nvSpPr>
        <p:spPr>
          <a:xfrm>
            <a:off x="1035205" y="1551859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1D2211-47F8-4F0A-80C8-CB44FD4D96D7}"/>
              </a:ext>
            </a:extLst>
          </p:cNvPr>
          <p:cNvSpPr txBox="1"/>
          <p:nvPr/>
        </p:nvSpPr>
        <p:spPr>
          <a:xfrm>
            <a:off x="6551019" y="2616730"/>
            <a:ext cx="3837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Bis zu </a:t>
            </a:r>
            <a:r>
              <a:rPr lang="de-DE" sz="3600" b="1" dirty="0"/>
              <a:t>6 Wochen </a:t>
            </a:r>
            <a:r>
              <a:rPr lang="de-DE" sz="3600" dirty="0"/>
              <a:t>braucht Papier um in der Natur zu verrotten.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75" r="-1249" b="26729"/>
          <a:stretch/>
        </p:blipFill>
        <p:spPr>
          <a:xfrm>
            <a:off x="1035203" y="1551857"/>
            <a:ext cx="5060797" cy="44380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B1C910-0B41-4DC8-8001-9D3180467B82}"/>
              </a:ext>
            </a:extLst>
          </p:cNvPr>
          <p:cNvSpPr txBox="1"/>
          <p:nvPr/>
        </p:nvSpPr>
        <p:spPr>
          <a:xfrm>
            <a:off x="1045352" y="656443"/>
            <a:ext cx="489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URWGrotesk  5"/>
              </a:rPr>
              <a:t>Wie </a:t>
            </a:r>
            <a:r>
              <a:rPr lang="de-DE" sz="2400" b="1" dirty="0" smtClean="0">
                <a:latin typeface="URWGrotesk  5"/>
              </a:rPr>
              <a:t>lange </a:t>
            </a:r>
            <a:r>
              <a:rPr lang="de-DE" sz="2400" b="1" dirty="0">
                <a:latin typeface="URWGrotesk  5"/>
              </a:rPr>
              <a:t>bleibt Papier liegen, wenn es niemand aufhebt?</a:t>
            </a:r>
            <a:endParaRPr lang="de-DE" sz="2400" dirty="0">
              <a:latin typeface="URWGrotesk  5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90207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789B4C-1DCE-40B0-B4CD-384C1630C074}"/>
              </a:ext>
            </a:extLst>
          </p:cNvPr>
          <p:cNvSpPr/>
          <p:nvPr/>
        </p:nvSpPr>
        <p:spPr>
          <a:xfrm>
            <a:off x="6259411" y="1551858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2F2463-0C5B-478C-A664-127D7C54A53E}"/>
              </a:ext>
            </a:extLst>
          </p:cNvPr>
          <p:cNvSpPr/>
          <p:nvPr/>
        </p:nvSpPr>
        <p:spPr>
          <a:xfrm>
            <a:off x="1035205" y="1551859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15372" y="656443"/>
            <a:ext cx="489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Wie </a:t>
            </a:r>
            <a:r>
              <a:rPr lang="de-DE" sz="2400" b="1" dirty="0" smtClean="0"/>
              <a:t>lange </a:t>
            </a:r>
            <a:r>
              <a:rPr lang="de-DE" sz="2400" b="1" dirty="0"/>
              <a:t>bleibt der Durstlöscher liegen, wenn niemand ihn aufhebt?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2B091F-C5A0-48CF-99FB-11965BAC61E9}"/>
              </a:ext>
            </a:extLst>
          </p:cNvPr>
          <p:cNvSpPr txBox="1"/>
          <p:nvPr/>
        </p:nvSpPr>
        <p:spPr>
          <a:xfrm>
            <a:off x="1326813" y="2339732"/>
            <a:ext cx="4314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de-DE" sz="3600" dirty="0"/>
              <a:t>5 – 10 Jahre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50 – 100 Jahre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150 – 200 Jahre</a:t>
            </a:r>
          </a:p>
        </p:txBody>
      </p:sp>
      <p:pic>
        <p:nvPicPr>
          <p:cNvPr id="9" name="Picture 2" descr="Durstlöscher Eistee von Aldi Nord ansehen!">
            <a:extLst>
              <a:ext uri="{FF2B5EF4-FFF2-40B4-BE49-F238E27FC236}">
                <a16:creationId xmlns:a16="http://schemas.microsoft.com/office/drawing/2014/main" id="{AE62F1E0-D1C1-4040-B61A-1E367269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11" y="1487440"/>
            <a:ext cx="4932599" cy="49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95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789B4C-1DCE-40B0-B4CD-384C1630C074}"/>
              </a:ext>
            </a:extLst>
          </p:cNvPr>
          <p:cNvSpPr/>
          <p:nvPr/>
        </p:nvSpPr>
        <p:spPr>
          <a:xfrm>
            <a:off x="6259411" y="1551858"/>
            <a:ext cx="4897386" cy="4438071"/>
          </a:xfrm>
          <a:prstGeom prst="rect">
            <a:avLst/>
          </a:prstGeom>
          <a:solidFill>
            <a:srgbClr val="7EBDD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2F2463-0C5B-478C-A664-127D7C54A53E}"/>
              </a:ext>
            </a:extLst>
          </p:cNvPr>
          <p:cNvSpPr/>
          <p:nvPr/>
        </p:nvSpPr>
        <p:spPr>
          <a:xfrm>
            <a:off x="1035205" y="1551859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61D2211-47F8-4F0A-80C8-CB44FD4D96D7}"/>
              </a:ext>
            </a:extLst>
          </p:cNvPr>
          <p:cNvSpPr txBox="1"/>
          <p:nvPr/>
        </p:nvSpPr>
        <p:spPr>
          <a:xfrm>
            <a:off x="6551019" y="2062733"/>
            <a:ext cx="43141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Je nach Beschichtung kann der Durstlöcher </a:t>
            </a:r>
            <a:r>
              <a:rPr lang="de-DE" sz="3600" b="1" dirty="0"/>
              <a:t>50-100 Jahre </a:t>
            </a:r>
            <a:r>
              <a:rPr lang="de-DE" sz="3600" dirty="0"/>
              <a:t>liegen bleiben, ehe der Plastikanteil zu Mikroplastik wird.  </a:t>
            </a:r>
          </a:p>
        </p:txBody>
      </p:sp>
      <p:pic>
        <p:nvPicPr>
          <p:cNvPr id="9" name="Picture 2" descr="Durstlöscher Eistee von Aldi Nord ansehen!">
            <a:extLst>
              <a:ext uri="{FF2B5EF4-FFF2-40B4-BE49-F238E27FC236}">
                <a16:creationId xmlns:a16="http://schemas.microsoft.com/office/drawing/2014/main" id="{1981CD39-4054-435C-AF03-AFD5E8C2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2" y="1551858"/>
            <a:ext cx="4932599" cy="49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84BA53E-B08B-4030-B09A-1715B05F0836}"/>
              </a:ext>
            </a:extLst>
          </p:cNvPr>
          <p:cNvSpPr txBox="1"/>
          <p:nvPr/>
        </p:nvSpPr>
        <p:spPr>
          <a:xfrm>
            <a:off x="1015372" y="656443"/>
            <a:ext cx="489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Wie </a:t>
            </a:r>
            <a:r>
              <a:rPr lang="de-DE" sz="2400" b="1" dirty="0" smtClean="0"/>
              <a:t>lange </a:t>
            </a:r>
            <a:r>
              <a:rPr lang="de-DE" sz="2400" b="1" dirty="0"/>
              <a:t>bleibt der Durstlöscher liegen, wenn niemand ihn aufhebt?</a:t>
            </a:r>
          </a:p>
        </p:txBody>
      </p:sp>
    </p:spTree>
    <p:extLst>
      <p:ext uri="{BB962C8B-B14F-4D97-AF65-F5344CB8AC3E}">
        <p14:creationId xmlns:p14="http://schemas.microsoft.com/office/powerpoint/2010/main" val="2873849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789B4C-1DCE-40B0-B4CD-384C1630C074}"/>
              </a:ext>
            </a:extLst>
          </p:cNvPr>
          <p:cNvSpPr/>
          <p:nvPr/>
        </p:nvSpPr>
        <p:spPr>
          <a:xfrm>
            <a:off x="6259411" y="1551858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2F2463-0C5B-478C-A664-127D7C54A53E}"/>
              </a:ext>
            </a:extLst>
          </p:cNvPr>
          <p:cNvSpPr/>
          <p:nvPr/>
        </p:nvSpPr>
        <p:spPr>
          <a:xfrm>
            <a:off x="1035205" y="1551859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015372" y="656443"/>
            <a:ext cx="489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Wie </a:t>
            </a:r>
            <a:r>
              <a:rPr lang="de-DE" sz="2400" b="1" dirty="0" smtClean="0"/>
              <a:t>lange </a:t>
            </a:r>
            <a:r>
              <a:rPr lang="de-DE" sz="2400" b="1" dirty="0"/>
              <a:t>bleibt </a:t>
            </a:r>
            <a:r>
              <a:rPr lang="de-DE" sz="2400" b="1" dirty="0" smtClean="0"/>
              <a:t>die </a:t>
            </a:r>
            <a:r>
              <a:rPr lang="de-DE" sz="2400" b="1" dirty="0"/>
              <a:t>Plastikflasche liegen, wenn niemand sie aufhebt?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2B091F-C5A0-48CF-99FB-11965BAC61E9}"/>
              </a:ext>
            </a:extLst>
          </p:cNvPr>
          <p:cNvSpPr txBox="1"/>
          <p:nvPr/>
        </p:nvSpPr>
        <p:spPr>
          <a:xfrm>
            <a:off x="1326813" y="2339732"/>
            <a:ext cx="4314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de-DE" sz="3600" dirty="0"/>
              <a:t>100 – 200 Jahre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250 – 400 Jahre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400 – 5000 Jahre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A4B765-2917-4CEE-89D0-6DAFD3D5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90" y="1464114"/>
            <a:ext cx="6183760" cy="46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4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789B4C-1DCE-40B0-B4CD-384C1630C074}"/>
              </a:ext>
            </a:extLst>
          </p:cNvPr>
          <p:cNvSpPr/>
          <p:nvPr/>
        </p:nvSpPr>
        <p:spPr>
          <a:xfrm>
            <a:off x="6259411" y="1551858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2F2463-0C5B-478C-A664-127D7C54A53E}"/>
              </a:ext>
            </a:extLst>
          </p:cNvPr>
          <p:cNvSpPr/>
          <p:nvPr/>
        </p:nvSpPr>
        <p:spPr>
          <a:xfrm>
            <a:off x="1035205" y="1551859"/>
            <a:ext cx="4897386" cy="4438071"/>
          </a:xfrm>
          <a:prstGeom prst="rect">
            <a:avLst/>
          </a:prstGeom>
          <a:solidFill>
            <a:srgbClr val="7EBDD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D2B091F-C5A0-48CF-99FB-11965BAC61E9}"/>
              </a:ext>
            </a:extLst>
          </p:cNvPr>
          <p:cNvSpPr txBox="1"/>
          <p:nvPr/>
        </p:nvSpPr>
        <p:spPr>
          <a:xfrm>
            <a:off x="1326813" y="2339732"/>
            <a:ext cx="4314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de-DE" sz="3600" dirty="0"/>
              <a:t>100 – 200 Jahre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250 – 400 Jahre</a:t>
            </a:r>
          </a:p>
          <a:p>
            <a:pPr marL="457200" indent="-457200">
              <a:buAutoNum type="alphaLcParenR"/>
            </a:pPr>
            <a:endParaRPr lang="de-DE" sz="3600" dirty="0"/>
          </a:p>
          <a:p>
            <a:pPr marL="457200" indent="-457200">
              <a:buAutoNum type="alphaLcParenR"/>
            </a:pPr>
            <a:r>
              <a:rPr lang="de-DE" sz="3600" dirty="0"/>
              <a:t>400 – 5000 Jahre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A4B765-2917-4CEE-89D0-6DAFD3D5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858"/>
            <a:ext cx="6183760" cy="46135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74554D6-2F83-45D8-A719-1FB73467721F}"/>
              </a:ext>
            </a:extLst>
          </p:cNvPr>
          <p:cNvSpPr txBox="1"/>
          <p:nvPr/>
        </p:nvSpPr>
        <p:spPr>
          <a:xfrm>
            <a:off x="1015372" y="656443"/>
            <a:ext cx="489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Wie </a:t>
            </a:r>
            <a:r>
              <a:rPr lang="de-DE" sz="2400" b="1" dirty="0" smtClean="0"/>
              <a:t>lange </a:t>
            </a:r>
            <a:r>
              <a:rPr lang="de-DE" sz="2400" b="1" dirty="0"/>
              <a:t>bleibt </a:t>
            </a:r>
            <a:r>
              <a:rPr lang="de-DE" sz="2400" b="1" dirty="0" smtClean="0"/>
              <a:t>die </a:t>
            </a:r>
            <a:r>
              <a:rPr lang="de-DE" sz="2400" b="1" dirty="0"/>
              <a:t>Plastikflasche liegen, wenn niemand sie aufhebt?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BD516D-5EF6-4F63-BA11-8C0D1A43B23F}"/>
              </a:ext>
            </a:extLst>
          </p:cNvPr>
          <p:cNvSpPr txBox="1"/>
          <p:nvPr/>
        </p:nvSpPr>
        <p:spPr>
          <a:xfrm>
            <a:off x="6551018" y="2427475"/>
            <a:ext cx="4314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450 – 5000 Jahre </a:t>
            </a:r>
            <a:r>
              <a:rPr lang="de-DE" sz="3600" dirty="0"/>
              <a:t>braucht eine Plastikflasche um </a:t>
            </a:r>
            <a:r>
              <a:rPr lang="de-DE" sz="3600" dirty="0" smtClean="0"/>
              <a:t>sich </a:t>
            </a:r>
            <a:r>
              <a:rPr lang="de-DE" sz="3600" smtClean="0"/>
              <a:t>zu zersetzen.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11368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orldcleanupday.de/wp-content/uploads/2023/03/WCD_2023_press_v001_1920x1080px.png">
            <a:extLst>
              <a:ext uri="{FF2B5EF4-FFF2-40B4-BE49-F238E27FC236}">
                <a16:creationId xmlns:a16="http://schemas.microsoft.com/office/drawing/2014/main" id="{71F0CC5C-DF9D-49B9-B08D-40291C38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5F76210-A74B-46C1-B048-FB8E68B45B6F}"/>
              </a:ext>
            </a:extLst>
          </p:cNvPr>
          <p:cNvSpPr/>
          <p:nvPr/>
        </p:nvSpPr>
        <p:spPr>
          <a:xfrm>
            <a:off x="0" y="4691921"/>
            <a:ext cx="12192000" cy="216607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34912" y="5042118"/>
            <a:ext cx="11902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Jetzt seid ihr gefragt! </a:t>
            </a:r>
          </a:p>
          <a:p>
            <a:r>
              <a:rPr lang="de-DE" sz="4400" b="1" dirty="0"/>
              <a:t>Sammelt Müll und helft der Natur und den Tieren!</a:t>
            </a:r>
          </a:p>
          <a:p>
            <a:endParaRPr lang="de-DE" sz="24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C46DAC8-25D4-4735-9D95-8B6233A34E44}"/>
              </a:ext>
            </a:extLst>
          </p:cNvPr>
          <p:cNvSpPr/>
          <p:nvPr/>
        </p:nvSpPr>
        <p:spPr>
          <a:xfrm>
            <a:off x="6470019" y="6488668"/>
            <a:ext cx="5567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Bild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Let’s Do It! Germany, e.V./WCD2022/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</a:rPr>
              <a:t>Seelow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6B5121-1F28-4BED-932F-74D476EF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5050" y="1004202"/>
            <a:ext cx="6026047" cy="4628108"/>
          </a:xfrm>
          <a:prstGeom prst="rect">
            <a:avLst/>
          </a:prstGeom>
        </p:spPr>
      </p:pic>
      <p:sp>
        <p:nvSpPr>
          <p:cNvPr id="409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/>
              <a:t> </a:t>
            </a:r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6899826" y="686766"/>
            <a:ext cx="43210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Wie viel Müll habt ihr gesammelt? </a:t>
            </a:r>
          </a:p>
          <a:p>
            <a:r>
              <a:rPr lang="de-DE" sz="2400" dirty="0"/>
              <a:t>Zählt eure vollen Säcke oder wiegt den gesammelten Müll!</a:t>
            </a:r>
          </a:p>
          <a:p>
            <a:endParaRPr lang="de-DE" sz="2400" dirty="0"/>
          </a:p>
          <a:p>
            <a:r>
              <a:rPr lang="de-DE" sz="2400" dirty="0" smtClean="0"/>
              <a:t>Sendet Euer Ergebnis an das NaturGut Ophoven!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dirty="0" smtClean="0"/>
              <a:t>Organisiert von: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73" y="5132500"/>
            <a:ext cx="2322739" cy="999619"/>
          </a:xfrm>
          <a:prstGeom prst="rect">
            <a:avLst/>
          </a:prstGeom>
        </p:spPr>
      </p:pic>
      <p:pic>
        <p:nvPicPr>
          <p:cNvPr id="13314" name="Picture 2" descr="AVEA GmbH &amp; Co. 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53" y="5177702"/>
            <a:ext cx="2041588" cy="11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100F7FB-64F2-4E46-A6F5-56385D0CED9E}"/>
              </a:ext>
            </a:extLst>
          </p:cNvPr>
          <p:cNvSpPr/>
          <p:nvPr/>
        </p:nvSpPr>
        <p:spPr>
          <a:xfrm>
            <a:off x="346674" y="357871"/>
            <a:ext cx="7134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/>
              <a:t>Ran an die Müllsäcke und los geht‘s!</a:t>
            </a:r>
          </a:p>
        </p:txBody>
      </p:sp>
    </p:spTree>
    <p:extLst>
      <p:ext uri="{BB962C8B-B14F-4D97-AF65-F5344CB8AC3E}">
        <p14:creationId xmlns:p14="http://schemas.microsoft.com/office/powerpoint/2010/main" val="316569715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ch Cleaning: Plastik an unseren Stränden sammeln - Ozeanfreunde">
            <a:extLst>
              <a:ext uri="{FF2B5EF4-FFF2-40B4-BE49-F238E27FC236}">
                <a16:creationId xmlns:a16="http://schemas.microsoft.com/office/drawing/2014/main" id="{22813723-18C3-AD71-2A9B-CDEF83A465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r="7722" b="8570"/>
          <a:stretch/>
        </p:blipFill>
        <p:spPr bwMode="auto">
          <a:xfrm>
            <a:off x="0" y="-56272"/>
            <a:ext cx="12192000" cy="69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CB4820F-BC7B-8D53-8E7B-E3BC73668152}"/>
              </a:ext>
            </a:extLst>
          </p:cNvPr>
          <p:cNvSpPr>
            <a:spLocks/>
          </p:cNvSpPr>
          <p:nvPr/>
        </p:nvSpPr>
        <p:spPr>
          <a:xfrm>
            <a:off x="0" y="2276272"/>
            <a:ext cx="5819954" cy="459557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Picture 2" descr="Beach Cleaning: Plastik an unseren Stränden sammeln - Ozeanfreunde">
            <a:extLst>
              <a:ext uri="{FF2B5EF4-FFF2-40B4-BE49-F238E27FC236}">
                <a16:creationId xmlns:a16="http://schemas.microsoft.com/office/drawing/2014/main" id="{1F494E10-8645-74AC-3D1E-E75133D241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8" b="90159" l="7250" r="90750">
                        <a14:foregroundMark x1="7917" y1="80952" x2="8053" y2="80943"/>
                        <a14:foregroundMark x1="36079" y1="85124" x2="36833" y2="84921"/>
                        <a14:foregroundMark x1="40022" y1="85042" x2="40223" y2="85050"/>
                        <a14:foregroundMark x1="36833" y1="84921" x2="39420" y2="85019"/>
                        <a14:foregroundMark x1="56107" y1="90313" x2="53083" y2="93016"/>
                        <a14:foregroundMark x1="53083" y1="93016" x2="36167" y2="93492"/>
                        <a14:foregroundMark x1="36167" y1="93492" x2="32000" y2="96825"/>
                        <a14:foregroundMark x1="32000" y1="96825" x2="7667" y2="95079"/>
                        <a14:foregroundMark x1="7667" y1="95079" x2="5417" y2="86508"/>
                        <a14:foregroundMark x1="5417" y1="86508" x2="7333" y2="81270"/>
                        <a14:foregroundMark x1="7333" y1="81270" x2="8028" y2="80873"/>
                        <a14:foregroundMark x1="26764" y1="88616" x2="24417" y2="95556"/>
                        <a14:foregroundMark x1="24417" y1="95556" x2="12000" y2="94762"/>
                        <a14:foregroundMark x1="12000" y1="94762" x2="5833" y2="90952"/>
                        <a14:foregroundMark x1="5833" y1="90952" x2="8122" y2="85952"/>
                        <a14:foregroundMark x1="11688" y1="86329" x2="8250" y2="88095"/>
                        <a14:foregroundMark x1="8250" y1="88095" x2="11250" y2="97143"/>
                        <a14:foregroundMark x1="11250" y1="97143" x2="25083" y2="94921"/>
                        <a14:foregroundMark x1="25083" y1="94921" x2="28000" y2="89206"/>
                        <a14:foregroundMark x1="28000" y1="89206" x2="27598" y2="88795"/>
                        <a14:foregroundMark x1="27500" y1="86984" x2="34833" y2="86667"/>
                        <a14:foregroundMark x1="34833" y1="86667" x2="30667" y2="91587"/>
                        <a14:foregroundMark x1="30667" y1="91587" x2="26583" y2="90159"/>
                        <a14:foregroundMark x1="26583" y1="90159" x2="27667" y2="86825"/>
                        <a14:foregroundMark x1="13257" y1="83061" x2="17000" y2="82222"/>
                        <a14:foregroundMark x1="17000" y1="82222" x2="20083" y2="85079"/>
                        <a14:foregroundMark x1="20083" y1="85079" x2="16833" y2="87937"/>
                        <a14:foregroundMark x1="16833" y1="87937" x2="13305" y2="86189"/>
                        <a14:foregroundMark x1="9748" y1="84230" x2="10004" y2="84580"/>
                        <a14:foregroundMark x1="7583" y1="81270" x2="8830" y2="82974"/>
                        <a14:foregroundMark x1="8733" y1="83381" x2="7833" y2="82381"/>
                        <a14:foregroundMark x1="10122" y1="84924" x2="9638" y2="84386"/>
                        <a14:foregroundMark x1="7833" y1="82381" x2="7667" y2="81429"/>
                        <a14:backgroundMark x1="28750" y1="64444" x2="12583" y2="47778"/>
                        <a14:backgroundMark x1="12583" y1="47778" x2="6917" y2="23333"/>
                        <a14:backgroundMark x1="6917" y1="23333" x2="81667" y2="16032"/>
                        <a14:backgroundMark x1="81667" y1="16032" x2="87083" y2="42698"/>
                        <a14:backgroundMark x1="87083" y1="42698" x2="71000" y2="75238"/>
                        <a14:backgroundMark x1="71000" y1="75238" x2="34167" y2="72222"/>
                        <a14:backgroundMark x1="34167" y1="72222" x2="26833" y2="65556"/>
                        <a14:backgroundMark x1="26833" y1="65556" x2="27333" y2="60952"/>
                        <a14:backgroundMark x1="78083" y1="65873" x2="59583" y2="65714"/>
                        <a14:backgroundMark x1="59583" y1="65714" x2="32667" y2="36667"/>
                        <a14:backgroundMark x1="32667" y1="36667" x2="51917" y2="8571"/>
                        <a14:backgroundMark x1="51917" y1="8571" x2="81583" y2="17460"/>
                        <a14:backgroundMark x1="81583" y1="17460" x2="83750" y2="54603"/>
                        <a14:backgroundMark x1="83750" y1="54603" x2="74833" y2="74127"/>
                        <a14:backgroundMark x1="74833" y1="74127" x2="70000" y2="70317"/>
                        <a14:backgroundMark x1="70000" y1="70317" x2="69667" y2="66190"/>
                        <a14:backgroundMark x1="71917" y1="62540" x2="58833" y2="46508"/>
                        <a14:backgroundMark x1="58833" y1="46508" x2="72250" y2="24921"/>
                        <a14:backgroundMark x1="72250" y1="24921" x2="71833" y2="62222"/>
                        <a14:backgroundMark x1="71833" y1="62222" x2="63833" y2="61111"/>
                        <a14:backgroundMark x1="63833" y1="61111" x2="63750" y2="60476"/>
                        <a14:backgroundMark x1="55250" y1="59841" x2="46750" y2="48095"/>
                        <a14:backgroundMark x1="46750" y1="48095" x2="45583" y2="24603"/>
                        <a14:backgroundMark x1="45583" y1="24603" x2="64250" y2="35397"/>
                        <a14:backgroundMark x1="64250" y1="35397" x2="60167" y2="56667"/>
                        <a14:backgroundMark x1="60167" y1="56667" x2="48250" y2="55873"/>
                        <a14:backgroundMark x1="48250" y1="55873" x2="44417" y2="58254"/>
                        <a14:backgroundMark x1="44417" y1="58254" x2="35833" y2="70476"/>
                        <a14:backgroundMark x1="35833" y1="70476" x2="40242" y2="80454"/>
                        <a14:backgroundMark x1="44983" y1="78998" x2="48333" y2="66825"/>
                        <a14:backgroundMark x1="48333" y1="66825" x2="43583" y2="54127"/>
                        <a14:backgroundMark x1="43583" y1="54127" x2="43333" y2="54444"/>
                        <a14:backgroundMark x1="39083" y1="71905" x2="45000" y2="71746"/>
                        <a14:backgroundMark x1="45000" y1="71746" x2="44083" y2="60159"/>
                        <a14:backgroundMark x1="44083" y1="60159" x2="37148" y2="80560"/>
                        <a14:backgroundMark x1="44441" y1="79275" x2="41333" y2="68571"/>
                        <a14:backgroundMark x1="45083" y1="81486" x2="45014" y2="81249"/>
                        <a14:backgroundMark x1="41333" y1="68571" x2="40167" y2="68730"/>
                        <a14:backgroundMark x1="57833" y1="87460" x2="48750" y2="81746"/>
                        <a14:backgroundMark x1="48750" y1="81746" x2="43500" y2="81746"/>
                        <a14:backgroundMark x1="43500" y1="81746" x2="39833" y2="84127"/>
                        <a14:backgroundMark x1="39833" y1="84127" x2="37833" y2="78413"/>
                        <a14:backgroundMark x1="37833" y1="78413" x2="44500" y2="69365"/>
                        <a14:backgroundMark x1="44500" y1="69365" x2="56333" y2="76349"/>
                        <a14:backgroundMark x1="56333" y1="76349" x2="59917" y2="81905"/>
                        <a14:backgroundMark x1="59917" y1="81905" x2="57750" y2="87937"/>
                        <a14:backgroundMark x1="27804" y1="84510" x2="23083" y2="83492"/>
                        <a14:backgroundMark x1="28281" y1="84613" x2="28123" y2="84579"/>
                        <a14:backgroundMark x1="23083" y1="83492" x2="21388" y2="82302"/>
                        <a14:backgroundMark x1="20758" y1="79929" x2="24000" y2="74762"/>
                        <a14:backgroundMark x1="24000" y1="74762" x2="35083" y2="79841"/>
                        <a14:backgroundMark x1="35083" y1="79841" x2="35210" y2="82142"/>
                        <a14:backgroundMark x1="17557" y1="81037" x2="17394" y2="80956"/>
                        <a14:backgroundMark x1="13255" y1="81096" x2="12320" y2="81219"/>
                        <a14:backgroundMark x1="13402" y1="81077" x2="13542" y2="81058"/>
                        <a14:backgroundMark x1="10723" y1="79036" x2="11833" y2="77778"/>
                        <a14:backgroundMark x1="11833" y1="77778" x2="17167" y2="76508"/>
                        <a14:backgroundMark x1="17167" y1="76508" x2="20667" y2="76667"/>
                        <a14:backgroundMark x1="20667" y1="76667" x2="20370" y2="79570"/>
                        <a14:backgroundMark x1="12750" y1="81587" x2="9083" y2="81905"/>
                        <a14:backgroundMark x1="9083" y1="81905" x2="12000" y2="77778"/>
                        <a14:backgroundMark x1="12000" y1="77778" x2="12500" y2="8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78115" b="8570"/>
          <a:stretch/>
        </p:blipFill>
        <p:spPr bwMode="auto">
          <a:xfrm>
            <a:off x="0" y="5854461"/>
            <a:ext cx="13304210" cy="10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ach Cleaning: Plastik an unseren Stränden sammeln - Ozeanfreunde">
            <a:extLst>
              <a:ext uri="{FF2B5EF4-FFF2-40B4-BE49-F238E27FC236}">
                <a16:creationId xmlns:a16="http://schemas.microsoft.com/office/drawing/2014/main" id="{06AE2431-F0E0-6B51-AAC7-CCDE7155A01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8" b="93651" l="3917" r="93750">
                        <a14:foregroundMark x1="43777" y1="69090" x2="44167" y2="69048"/>
                        <a14:foregroundMark x1="42484" y1="69231" x2="42644" y2="69214"/>
                        <a14:foregroundMark x1="50417" y1="46984" x2="51250" y2="53651"/>
                        <a14:foregroundMark x1="51250" y1="53651" x2="54500" y2="49683"/>
                        <a14:foregroundMark x1="54500" y1="49683" x2="55083" y2="48413"/>
                        <a14:foregroundMark x1="5833" y1="83651" x2="18718" y2="82338"/>
                        <a14:foregroundMark x1="7000" y1="84444" x2="17083" y2="83016"/>
                        <a14:foregroundMark x1="17083" y1="83016" x2="26250" y2="88413"/>
                        <a14:foregroundMark x1="26250" y1="88413" x2="16500" y2="95079"/>
                        <a14:foregroundMark x1="16500" y1="95079" x2="7250" y2="91429"/>
                        <a14:foregroundMark x1="7250" y1="91429" x2="5583" y2="84444"/>
                        <a14:foregroundMark x1="5583" y1="84444" x2="10417" y2="83333"/>
                        <a14:foregroundMark x1="31049" y1="85399" x2="25083" y2="88413"/>
                        <a14:foregroundMark x1="4667" y1="81746" x2="8500" y2="90159"/>
                        <a14:foregroundMark x1="8500" y1="90159" x2="2833" y2="91905"/>
                        <a14:foregroundMark x1="2833" y1="91905" x2="3917" y2="84127"/>
                        <a14:foregroundMark x1="3917" y1="84127" x2="6333" y2="81746"/>
                        <a14:foregroundMark x1="20417" y1="93810" x2="31053" y2="85415"/>
                        <a14:foregroundMark x1="39833" y1="68730" x2="39474" y2="70879"/>
                        <a14:foregroundMark x1="39856" y1="78649" x2="40341" y2="79847"/>
                        <a14:foregroundMark x1="40294" y1="79985" x2="39922" y2="78639"/>
                        <a14:foregroundMark x1="39796" y1="78658" x2="40164" y2="80367"/>
                        <a14:backgroundMark x1="39833" y1="67778" x2="43333" y2="66349"/>
                        <a14:backgroundMark x1="43333" y1="66349" x2="49167" y2="58571"/>
                        <a14:backgroundMark x1="49167" y1="58571" x2="53500" y2="58571"/>
                        <a14:backgroundMark x1="50838" y1="55332" x2="50500" y2="54921"/>
                        <a14:backgroundMark x1="53500" y1="58571" x2="51760" y2="56454"/>
                        <a14:backgroundMark x1="50500" y1="54921" x2="50386" y2="54036"/>
                        <a14:backgroundMark x1="49773" y1="47271" x2="53917" y2="36190"/>
                        <a14:backgroundMark x1="51833" y1="59206" x2="54500" y2="54603"/>
                        <a14:backgroundMark x1="53594" y1="53863" x2="53494" y2="53782"/>
                        <a14:backgroundMark x1="54500" y1="54603" x2="53856" y2="54077"/>
                        <a14:backgroundMark x1="51250" y1="59206" x2="53750" y2="56825"/>
                        <a14:backgroundMark x1="20083" y1="78254" x2="23500" y2="78254"/>
                        <a14:backgroundMark x1="23500" y1="78254" x2="37343" y2="77371"/>
                        <a14:backgroundMark x1="39583" y1="68730" x2="40917" y2="65556"/>
                        <a14:backgroundMark x1="37405" y1="81413" x2="36583" y2="86190"/>
                        <a14:backgroundMark x1="36583" y1="86190" x2="31583" y2="86508"/>
                        <a14:backgroundMark x1="31583" y1="86508" x2="29750" y2="79048"/>
                        <a14:backgroundMark x1="29750" y1="79048" x2="34333" y2="74286"/>
                        <a14:backgroundMark x1="34333" y1="74286" x2="37721" y2="76898"/>
                        <a14:backgroundMark x1="39000" y1="70952" x2="39333" y2="78730"/>
                        <a14:backgroundMark x1="39750" y1="81587" x2="43250" y2="81746"/>
                        <a14:backgroundMark x1="43250" y1="81746" x2="44000" y2="84444"/>
                        <a14:backgroundMark x1="43417" y1="82540" x2="46583" y2="84444"/>
                        <a14:backgroundMark x1="46583" y1="84444" x2="43750" y2="82857"/>
                        <a14:backgroundMark x1="46583" y1="84286" x2="51417" y2="83968"/>
                        <a14:backgroundMark x1="51417" y1="83968" x2="52500" y2="92222"/>
                        <a14:backgroundMark x1="52500" y1="92222" x2="46917" y2="87778"/>
                        <a14:backgroundMark x1="46917" y1="87778" x2="46667" y2="84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67" r="15925" b="8570"/>
          <a:stretch/>
        </p:blipFill>
        <p:spPr bwMode="auto">
          <a:xfrm>
            <a:off x="4340079" y="-42422"/>
            <a:ext cx="6684920" cy="69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851E0A-1C4E-4380-2B38-08BCABF0C64C}"/>
              </a:ext>
            </a:extLst>
          </p:cNvPr>
          <p:cNvSpPr txBox="1"/>
          <p:nvPr/>
        </p:nvSpPr>
        <p:spPr>
          <a:xfrm>
            <a:off x="259271" y="2521708"/>
            <a:ext cx="57813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>
                <a:latin typeface="URWGrotesk  5"/>
              </a:rPr>
              <a:t>WORLD</a:t>
            </a:r>
            <a:r>
              <a:rPr lang="de-DE" sz="3800" dirty="0">
                <a:latin typeface="URWGrotesk  5" pitchFamily="2" charset="0"/>
              </a:rPr>
              <a:t> CLEANUP DAY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F27DC1-063B-DA25-C8A5-FC60ACA7C338}"/>
              </a:ext>
            </a:extLst>
          </p:cNvPr>
          <p:cNvSpPr txBox="1"/>
          <p:nvPr/>
        </p:nvSpPr>
        <p:spPr>
          <a:xfrm>
            <a:off x="278920" y="3400863"/>
            <a:ext cx="5262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URWGrotesk  5" pitchFamily="2" charset="0"/>
              </a:rPr>
              <a:t>Ein einziger Tag im Jahr löst die Probleme leider nicht.</a:t>
            </a:r>
          </a:p>
          <a:p>
            <a:r>
              <a:rPr lang="de-DE" sz="2400" dirty="0" smtClean="0">
                <a:latin typeface="URWGrotesk  5" pitchFamily="2" charset="0"/>
              </a:rPr>
              <a:t>Die Aktion soll möglichst viele Menschen auf unser Müllproblem aufmerksam machen und dazu bewegen, mitzumachen.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56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ch Cleaning: Plastik an unseren Stränden sammeln - Ozeanfreunde">
            <a:extLst>
              <a:ext uri="{FF2B5EF4-FFF2-40B4-BE49-F238E27FC236}">
                <a16:creationId xmlns:a16="http://schemas.microsoft.com/office/drawing/2014/main" id="{22813723-18C3-AD71-2A9B-CDEF83A465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r="7722" b="8570"/>
          <a:stretch/>
        </p:blipFill>
        <p:spPr bwMode="auto">
          <a:xfrm>
            <a:off x="0" y="-56272"/>
            <a:ext cx="12192000" cy="69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CB4820F-BC7B-8D53-8E7B-E3BC73668152}"/>
              </a:ext>
            </a:extLst>
          </p:cNvPr>
          <p:cNvSpPr>
            <a:spLocks/>
          </p:cNvSpPr>
          <p:nvPr/>
        </p:nvSpPr>
        <p:spPr>
          <a:xfrm>
            <a:off x="0" y="-56273"/>
            <a:ext cx="5819954" cy="692812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Picture 2" descr="Beach Cleaning: Plastik an unseren Stränden sammeln - Ozeanfreunde">
            <a:extLst>
              <a:ext uri="{FF2B5EF4-FFF2-40B4-BE49-F238E27FC236}">
                <a16:creationId xmlns:a16="http://schemas.microsoft.com/office/drawing/2014/main" id="{1F494E10-8645-74AC-3D1E-E75133D241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8" b="90159" l="7250" r="90750">
                        <a14:foregroundMark x1="7917" y1="80952" x2="8053" y2="80943"/>
                        <a14:foregroundMark x1="36079" y1="85124" x2="36833" y2="84921"/>
                        <a14:foregroundMark x1="40022" y1="85042" x2="40223" y2="85050"/>
                        <a14:foregroundMark x1="36833" y1="84921" x2="39420" y2="85019"/>
                        <a14:foregroundMark x1="56107" y1="90313" x2="53083" y2="93016"/>
                        <a14:foregroundMark x1="53083" y1="93016" x2="36167" y2="93492"/>
                        <a14:foregroundMark x1="36167" y1="93492" x2="32000" y2="96825"/>
                        <a14:foregroundMark x1="32000" y1="96825" x2="7667" y2="95079"/>
                        <a14:foregroundMark x1="7667" y1="95079" x2="5417" y2="86508"/>
                        <a14:foregroundMark x1="5417" y1="86508" x2="7333" y2="81270"/>
                        <a14:foregroundMark x1="7333" y1="81270" x2="8028" y2="80873"/>
                        <a14:foregroundMark x1="26764" y1="88616" x2="24417" y2="95556"/>
                        <a14:foregroundMark x1="24417" y1="95556" x2="12000" y2="94762"/>
                        <a14:foregroundMark x1="12000" y1="94762" x2="5833" y2="90952"/>
                        <a14:foregroundMark x1="5833" y1="90952" x2="8122" y2="85952"/>
                        <a14:foregroundMark x1="11688" y1="86329" x2="8250" y2="88095"/>
                        <a14:foregroundMark x1="8250" y1="88095" x2="11250" y2="97143"/>
                        <a14:foregroundMark x1="11250" y1="97143" x2="25083" y2="94921"/>
                        <a14:foregroundMark x1="25083" y1="94921" x2="28000" y2="89206"/>
                        <a14:foregroundMark x1="28000" y1="89206" x2="27598" y2="88795"/>
                        <a14:foregroundMark x1="27500" y1="86984" x2="34833" y2="86667"/>
                        <a14:foregroundMark x1="34833" y1="86667" x2="30667" y2="91587"/>
                        <a14:foregroundMark x1="30667" y1="91587" x2="26583" y2="90159"/>
                        <a14:foregroundMark x1="26583" y1="90159" x2="27667" y2="86825"/>
                        <a14:foregroundMark x1="13257" y1="83061" x2="17000" y2="82222"/>
                        <a14:foregroundMark x1="17000" y1="82222" x2="20083" y2="85079"/>
                        <a14:foregroundMark x1="20083" y1="85079" x2="16833" y2="87937"/>
                        <a14:foregroundMark x1="16833" y1="87937" x2="13305" y2="86189"/>
                        <a14:foregroundMark x1="9748" y1="84230" x2="10004" y2="84580"/>
                        <a14:foregroundMark x1="7583" y1="81270" x2="8830" y2="82974"/>
                        <a14:foregroundMark x1="8733" y1="83381" x2="7833" y2="82381"/>
                        <a14:foregroundMark x1="10122" y1="84924" x2="9638" y2="84386"/>
                        <a14:foregroundMark x1="7833" y1="82381" x2="7667" y2="81429"/>
                        <a14:backgroundMark x1="28750" y1="64444" x2="12583" y2="47778"/>
                        <a14:backgroundMark x1="12583" y1="47778" x2="6917" y2="23333"/>
                        <a14:backgroundMark x1="6917" y1="23333" x2="81667" y2="16032"/>
                        <a14:backgroundMark x1="81667" y1="16032" x2="87083" y2="42698"/>
                        <a14:backgroundMark x1="87083" y1="42698" x2="71000" y2="75238"/>
                        <a14:backgroundMark x1="71000" y1="75238" x2="34167" y2="72222"/>
                        <a14:backgroundMark x1="34167" y1="72222" x2="26833" y2="65556"/>
                        <a14:backgroundMark x1="26833" y1="65556" x2="27333" y2="60952"/>
                        <a14:backgroundMark x1="78083" y1="65873" x2="59583" y2="65714"/>
                        <a14:backgroundMark x1="59583" y1="65714" x2="32667" y2="36667"/>
                        <a14:backgroundMark x1="32667" y1="36667" x2="51917" y2="8571"/>
                        <a14:backgroundMark x1="51917" y1="8571" x2="81583" y2="17460"/>
                        <a14:backgroundMark x1="81583" y1="17460" x2="83750" y2="54603"/>
                        <a14:backgroundMark x1="83750" y1="54603" x2="74833" y2="74127"/>
                        <a14:backgroundMark x1="74833" y1="74127" x2="70000" y2="70317"/>
                        <a14:backgroundMark x1="70000" y1="70317" x2="69667" y2="66190"/>
                        <a14:backgroundMark x1="71917" y1="62540" x2="58833" y2="46508"/>
                        <a14:backgroundMark x1="58833" y1="46508" x2="72250" y2="24921"/>
                        <a14:backgroundMark x1="72250" y1="24921" x2="71833" y2="62222"/>
                        <a14:backgroundMark x1="71833" y1="62222" x2="63833" y2="61111"/>
                        <a14:backgroundMark x1="63833" y1="61111" x2="63750" y2="60476"/>
                        <a14:backgroundMark x1="55250" y1="59841" x2="46750" y2="48095"/>
                        <a14:backgroundMark x1="46750" y1="48095" x2="45583" y2="24603"/>
                        <a14:backgroundMark x1="45583" y1="24603" x2="64250" y2="35397"/>
                        <a14:backgroundMark x1="64250" y1="35397" x2="60167" y2="56667"/>
                        <a14:backgroundMark x1="60167" y1="56667" x2="48250" y2="55873"/>
                        <a14:backgroundMark x1="48250" y1="55873" x2="44417" y2="58254"/>
                        <a14:backgroundMark x1="44417" y1="58254" x2="35833" y2="70476"/>
                        <a14:backgroundMark x1="35833" y1="70476" x2="40242" y2="80454"/>
                        <a14:backgroundMark x1="44983" y1="78998" x2="48333" y2="66825"/>
                        <a14:backgroundMark x1="48333" y1="66825" x2="43583" y2="54127"/>
                        <a14:backgroundMark x1="43583" y1="54127" x2="43333" y2="54444"/>
                        <a14:backgroundMark x1="39083" y1="71905" x2="45000" y2="71746"/>
                        <a14:backgroundMark x1="45000" y1="71746" x2="44083" y2="60159"/>
                        <a14:backgroundMark x1="44083" y1="60159" x2="37148" y2="80560"/>
                        <a14:backgroundMark x1="44441" y1="79275" x2="41333" y2="68571"/>
                        <a14:backgroundMark x1="45083" y1="81486" x2="45014" y2="81249"/>
                        <a14:backgroundMark x1="41333" y1="68571" x2="40167" y2="68730"/>
                        <a14:backgroundMark x1="57833" y1="87460" x2="48750" y2="81746"/>
                        <a14:backgroundMark x1="48750" y1="81746" x2="43500" y2="81746"/>
                        <a14:backgroundMark x1="43500" y1="81746" x2="39833" y2="84127"/>
                        <a14:backgroundMark x1="39833" y1="84127" x2="37833" y2="78413"/>
                        <a14:backgroundMark x1="37833" y1="78413" x2="44500" y2="69365"/>
                        <a14:backgroundMark x1="44500" y1="69365" x2="56333" y2="76349"/>
                        <a14:backgroundMark x1="56333" y1="76349" x2="59917" y2="81905"/>
                        <a14:backgroundMark x1="59917" y1="81905" x2="57750" y2="87937"/>
                        <a14:backgroundMark x1="27804" y1="84510" x2="23083" y2="83492"/>
                        <a14:backgroundMark x1="28281" y1="84613" x2="28123" y2="84579"/>
                        <a14:backgroundMark x1="23083" y1="83492" x2="21388" y2="82302"/>
                        <a14:backgroundMark x1="20758" y1="79929" x2="24000" y2="74762"/>
                        <a14:backgroundMark x1="24000" y1="74762" x2="35083" y2="79841"/>
                        <a14:backgroundMark x1="35083" y1="79841" x2="35210" y2="82142"/>
                        <a14:backgroundMark x1="17557" y1="81037" x2="17394" y2="80956"/>
                        <a14:backgroundMark x1="13255" y1="81096" x2="12320" y2="81219"/>
                        <a14:backgroundMark x1="13402" y1="81077" x2="13542" y2="81058"/>
                        <a14:backgroundMark x1="10723" y1="79036" x2="11833" y2="77778"/>
                        <a14:backgroundMark x1="11833" y1="77778" x2="17167" y2="76508"/>
                        <a14:backgroundMark x1="17167" y1="76508" x2="20667" y2="76667"/>
                        <a14:backgroundMark x1="20667" y1="76667" x2="20370" y2="79570"/>
                        <a14:backgroundMark x1="12750" y1="81587" x2="9083" y2="81905"/>
                        <a14:backgroundMark x1="9083" y1="81905" x2="12000" y2="77778"/>
                        <a14:backgroundMark x1="12000" y1="77778" x2="12500" y2="81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 t="78115" b="8570"/>
          <a:stretch/>
        </p:blipFill>
        <p:spPr bwMode="auto">
          <a:xfrm>
            <a:off x="0" y="5854461"/>
            <a:ext cx="13304210" cy="10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ach Cleaning: Plastik an unseren Stränden sammeln - Ozeanfreunde">
            <a:extLst>
              <a:ext uri="{FF2B5EF4-FFF2-40B4-BE49-F238E27FC236}">
                <a16:creationId xmlns:a16="http://schemas.microsoft.com/office/drawing/2014/main" id="{06AE2431-F0E0-6B51-AAC7-CCDE7155A01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8" b="93651" l="3917" r="93750">
                        <a14:foregroundMark x1="43777" y1="69090" x2="44167" y2="69048"/>
                        <a14:foregroundMark x1="42484" y1="69231" x2="42644" y2="69214"/>
                        <a14:foregroundMark x1="50417" y1="46984" x2="51250" y2="53651"/>
                        <a14:foregroundMark x1="51250" y1="53651" x2="54500" y2="49683"/>
                        <a14:foregroundMark x1="54500" y1="49683" x2="55083" y2="48413"/>
                        <a14:foregroundMark x1="5833" y1="83651" x2="18718" y2="82338"/>
                        <a14:foregroundMark x1="7000" y1="84444" x2="17083" y2="83016"/>
                        <a14:foregroundMark x1="17083" y1="83016" x2="26250" y2="88413"/>
                        <a14:foregroundMark x1="26250" y1="88413" x2="16500" y2="95079"/>
                        <a14:foregroundMark x1="16500" y1="95079" x2="7250" y2="91429"/>
                        <a14:foregroundMark x1="7250" y1="91429" x2="5583" y2="84444"/>
                        <a14:foregroundMark x1="5583" y1="84444" x2="10417" y2="83333"/>
                        <a14:foregroundMark x1="31049" y1="85399" x2="25083" y2="88413"/>
                        <a14:foregroundMark x1="4667" y1="81746" x2="8500" y2="90159"/>
                        <a14:foregroundMark x1="8500" y1="90159" x2="2833" y2="91905"/>
                        <a14:foregroundMark x1="2833" y1="91905" x2="3917" y2="84127"/>
                        <a14:foregroundMark x1="3917" y1="84127" x2="6333" y2="81746"/>
                        <a14:foregroundMark x1="20417" y1="93810" x2="31053" y2="85415"/>
                        <a14:foregroundMark x1="39833" y1="68730" x2="39474" y2="70879"/>
                        <a14:foregroundMark x1="39856" y1="78649" x2="40341" y2="79847"/>
                        <a14:foregroundMark x1="40294" y1="79985" x2="39922" y2="78639"/>
                        <a14:foregroundMark x1="39796" y1="78658" x2="40164" y2="80367"/>
                        <a14:backgroundMark x1="39833" y1="67778" x2="43333" y2="66349"/>
                        <a14:backgroundMark x1="43333" y1="66349" x2="49167" y2="58571"/>
                        <a14:backgroundMark x1="49167" y1="58571" x2="53500" y2="58571"/>
                        <a14:backgroundMark x1="50838" y1="55332" x2="50500" y2="54921"/>
                        <a14:backgroundMark x1="53500" y1="58571" x2="51760" y2="56454"/>
                        <a14:backgroundMark x1="50500" y1="54921" x2="50386" y2="54036"/>
                        <a14:backgroundMark x1="49773" y1="47271" x2="53917" y2="36190"/>
                        <a14:backgroundMark x1="51833" y1="59206" x2="54500" y2="54603"/>
                        <a14:backgroundMark x1="53594" y1="53863" x2="53494" y2="53782"/>
                        <a14:backgroundMark x1="54500" y1="54603" x2="53856" y2="54077"/>
                        <a14:backgroundMark x1="51250" y1="59206" x2="53750" y2="56825"/>
                        <a14:backgroundMark x1="20083" y1="78254" x2="23500" y2="78254"/>
                        <a14:backgroundMark x1="23500" y1="78254" x2="37343" y2="77371"/>
                        <a14:backgroundMark x1="39583" y1="68730" x2="40917" y2="65556"/>
                        <a14:backgroundMark x1="37405" y1="81413" x2="36583" y2="86190"/>
                        <a14:backgroundMark x1="36583" y1="86190" x2="31583" y2="86508"/>
                        <a14:backgroundMark x1="31583" y1="86508" x2="29750" y2="79048"/>
                        <a14:backgroundMark x1="29750" y1="79048" x2="34333" y2="74286"/>
                        <a14:backgroundMark x1="34333" y1="74286" x2="37721" y2="76898"/>
                        <a14:backgroundMark x1="39000" y1="70952" x2="39333" y2="78730"/>
                        <a14:backgroundMark x1="39750" y1="81587" x2="43250" y2="81746"/>
                        <a14:backgroundMark x1="43250" y1="81746" x2="44000" y2="84444"/>
                        <a14:backgroundMark x1="43417" y1="82540" x2="46583" y2="84444"/>
                        <a14:backgroundMark x1="46583" y1="84444" x2="43750" y2="82857"/>
                        <a14:backgroundMark x1="46583" y1="84286" x2="51417" y2="83968"/>
                        <a14:backgroundMark x1="51417" y1="83968" x2="52500" y2="92222"/>
                        <a14:backgroundMark x1="52500" y1="92222" x2="46917" y2="87778"/>
                        <a14:backgroundMark x1="46917" y1="87778" x2="46667" y2="84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67" r="15925" b="8570"/>
          <a:stretch/>
        </p:blipFill>
        <p:spPr bwMode="auto">
          <a:xfrm>
            <a:off x="4340079" y="-42422"/>
            <a:ext cx="6684920" cy="69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851E0A-1C4E-4380-2B38-08BCABF0C64C}"/>
              </a:ext>
            </a:extLst>
          </p:cNvPr>
          <p:cNvSpPr txBox="1"/>
          <p:nvPr/>
        </p:nvSpPr>
        <p:spPr>
          <a:xfrm>
            <a:off x="207034" y="388236"/>
            <a:ext cx="57813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>
                <a:latin typeface="URWGrotesk  5"/>
              </a:rPr>
              <a:t>WORLD</a:t>
            </a:r>
            <a:r>
              <a:rPr lang="de-DE" sz="3800" dirty="0">
                <a:latin typeface="URWGrotesk  5" pitchFamily="2" charset="0"/>
              </a:rPr>
              <a:t> CLEANUP DAY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34E26F-57FA-7C79-E550-9EA9BCA26AD2}"/>
              </a:ext>
            </a:extLst>
          </p:cNvPr>
          <p:cNvSpPr txBox="1"/>
          <p:nvPr/>
        </p:nvSpPr>
        <p:spPr>
          <a:xfrm>
            <a:off x="207034" y="72069"/>
            <a:ext cx="543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URWGrotesk  5" pitchFamily="2" charset="0"/>
              </a:rPr>
              <a:t>16. September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F27DC1-063B-DA25-C8A5-FC60ACA7C338}"/>
              </a:ext>
            </a:extLst>
          </p:cNvPr>
          <p:cNvSpPr txBox="1"/>
          <p:nvPr/>
        </p:nvSpPr>
        <p:spPr>
          <a:xfrm>
            <a:off x="207034" y="1050354"/>
            <a:ext cx="526211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URWGrotesk  5" pitchFamily="2" charset="0"/>
              </a:rPr>
              <a:t>Der World </a:t>
            </a:r>
            <a:r>
              <a:rPr lang="de-DE" sz="2400" dirty="0" err="1">
                <a:latin typeface="URWGrotesk  5" pitchFamily="2" charset="0"/>
              </a:rPr>
              <a:t>Cleanup</a:t>
            </a:r>
            <a:r>
              <a:rPr lang="de-DE" sz="2400" dirty="0">
                <a:latin typeface="URWGrotesk  5" pitchFamily="2" charset="0"/>
              </a:rPr>
              <a:t> Day ist die größte Bürgerbewegung weltweit zur Beseitigung von Umweltverschmutzung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URWGrotesk  5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URWGrotesk  5" pitchFamily="2" charset="0"/>
              </a:rPr>
              <a:t>2022 </a:t>
            </a:r>
            <a:r>
              <a:rPr lang="de-DE" sz="2400" dirty="0">
                <a:latin typeface="URWGrotesk  5" pitchFamily="2" charset="0"/>
              </a:rPr>
              <a:t>haben 15 Millionen Menschen aus 190 Ländern an dem Aktionstag teilgenommen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URWGrotesk  5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URWGrotesk  5" pitchFamily="2" charset="0"/>
              </a:rPr>
              <a:t>Dieses Jahr machen </a:t>
            </a:r>
            <a:r>
              <a:rPr lang="de-DE" sz="2400" dirty="0" smtClean="0">
                <a:latin typeface="URWGrotesk  5" pitchFamily="2" charset="0"/>
              </a:rPr>
              <a:t>über </a:t>
            </a:r>
            <a:r>
              <a:rPr lang="de-DE" sz="2400" dirty="0">
                <a:latin typeface="URWGrotesk  5" pitchFamily="2" charset="0"/>
              </a:rPr>
              <a:t>20 Schulen und Kindergärten in Leverkusen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URWGrotesk  5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URWGrotesk  5" pitchFamily="2" charset="0"/>
              </a:rPr>
              <a:t>…und ihr seid auch dabei!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URWGrotesk  5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64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C99BED4-CD33-419F-92DF-CDE4F65DE838}"/>
              </a:ext>
            </a:extLst>
          </p:cNvPr>
          <p:cNvSpPr txBox="1"/>
          <p:nvPr/>
        </p:nvSpPr>
        <p:spPr>
          <a:xfrm>
            <a:off x="10981509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lizenziert gemäß </a:t>
            </a:r>
            <a:r>
              <a:rPr lang="de-DE" sz="900" dirty="0">
                <a:hlinkClick r:id="rId2" tooltip="https://creativecommons.org/licenses/by/3.0/"/>
              </a:rPr>
              <a:t>CC BY</a:t>
            </a:r>
            <a:endParaRPr lang="de-DE" sz="9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D5CF84D-8AA5-49EA-97CB-F2E7769F0E6A}"/>
              </a:ext>
            </a:extLst>
          </p:cNvPr>
          <p:cNvGrpSpPr/>
          <p:nvPr/>
        </p:nvGrpSpPr>
        <p:grpSpPr>
          <a:xfrm>
            <a:off x="2105570" y="594392"/>
            <a:ext cx="8132712" cy="6263608"/>
            <a:chOff x="2105570" y="594392"/>
            <a:chExt cx="8132712" cy="626360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2FA8852-C202-471E-B519-5F845C4B5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903" b="48087"/>
            <a:stretch/>
          </p:blipFill>
          <p:spPr>
            <a:xfrm>
              <a:off x="2105570" y="594392"/>
              <a:ext cx="8132712" cy="6263608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4135CA3-79B1-40E9-881C-CA6B3E1A0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938" y="3197938"/>
              <a:ext cx="5828281" cy="1481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07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&lt;a href=&quot;https://de.freepik.com/fotos-kostenlos/der-sonnenuntergang-ueber-der-verschmutzten-kueste-zeigt-durch-ki-verursachte-umweltschaeden_43129689.htm#page=4&amp;query=plastic%20nature&amp;position=44&amp;from_view=search&amp;track=ais&quot;&gt;Bild von stockgiu&lt;/a&gt; auf FreepikEin Bild, das Wolke, Himmel, draußen, Verschmutzung enthält.">
            <a:extLst>
              <a:ext uri="{FF2B5EF4-FFF2-40B4-BE49-F238E27FC236}">
                <a16:creationId xmlns:a16="http://schemas.microsoft.com/office/drawing/2014/main" id="{D9CE9DD3-0C3E-3ABB-F5FD-40AAC0D57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69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62030FD-B935-00E3-AD0A-6588E3DA94EB}"/>
              </a:ext>
            </a:extLst>
          </p:cNvPr>
          <p:cNvSpPr txBox="1"/>
          <p:nvPr/>
        </p:nvSpPr>
        <p:spPr>
          <a:xfrm>
            <a:off x="-69272" y="0"/>
            <a:ext cx="117763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Quelle: freepik.com @stockgiu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E6744F-38F9-42C0-A47D-3360CC16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4483"/>
            <a:ext cx="7213561" cy="279562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F787A80-3D7C-24B4-29B3-2F1D54EE6C05}"/>
              </a:ext>
            </a:extLst>
          </p:cNvPr>
          <p:cNvSpPr txBox="1"/>
          <p:nvPr/>
        </p:nvSpPr>
        <p:spPr>
          <a:xfrm>
            <a:off x="151604" y="3494483"/>
            <a:ext cx="7061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URWGrotesk  5" pitchFamily="2" charset="0"/>
            </a:endParaRPr>
          </a:p>
          <a:p>
            <a:r>
              <a:rPr lang="de-DE" sz="2400" dirty="0">
                <a:latin typeface="URWGrotesk  5" pitchFamily="2" charset="0"/>
              </a:rPr>
              <a:t>Auf dem höchsten Berg, dem Mount </a:t>
            </a:r>
            <a:r>
              <a:rPr lang="de-DE" sz="2400" dirty="0" smtClean="0">
                <a:latin typeface="URWGrotesk  5" pitchFamily="2" charset="0"/>
              </a:rPr>
              <a:t>Everest</a:t>
            </a:r>
            <a:endParaRPr lang="de-DE" sz="2400" dirty="0">
              <a:latin typeface="URWGrotesk  5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URWGrotesk  5" pitchFamily="2" charset="0"/>
            </a:endParaRPr>
          </a:p>
          <a:p>
            <a:r>
              <a:rPr lang="de-DE" sz="2400" dirty="0" smtClean="0">
                <a:latin typeface="URWGrotesk  5" pitchFamily="2" charset="0"/>
              </a:rPr>
              <a:t>und </a:t>
            </a:r>
            <a:r>
              <a:rPr lang="de-DE" sz="2400" dirty="0">
                <a:latin typeface="URWGrotesk  5" pitchFamily="2" charset="0"/>
              </a:rPr>
              <a:t>im Mariannengraben, dem tiefsten Punkt des Meeres…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URWGrotesk  5" pitchFamily="2" charset="0"/>
            </a:endParaRPr>
          </a:p>
          <a:p>
            <a:r>
              <a:rPr lang="de-DE" sz="2400" b="1" dirty="0">
                <a:latin typeface="URWGrotesk  5" pitchFamily="2" charset="0"/>
              </a:rPr>
              <a:t>… wird Müll gefunden!</a:t>
            </a:r>
          </a:p>
        </p:txBody>
      </p:sp>
    </p:spTree>
    <p:extLst>
      <p:ext uri="{BB962C8B-B14F-4D97-AF65-F5344CB8AC3E}">
        <p14:creationId xmlns:p14="http://schemas.microsoft.com/office/powerpoint/2010/main" val="4057294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DEEE1CD-8489-4367-AC78-F10BC397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3799" r="11673" b="8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982303-92F4-48C5-BFBC-E29D6B5A0476}"/>
              </a:ext>
            </a:extLst>
          </p:cNvPr>
          <p:cNvSpPr txBox="1"/>
          <p:nvPr/>
        </p:nvSpPr>
        <p:spPr>
          <a:xfrm>
            <a:off x="66989" y="6938096"/>
            <a:ext cx="7025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aprendizagensnanet.blogspot.com/2019/10/dia-mundial-das-aves-migratorias.html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-nd/3.0/"/>
              </a:rPr>
              <a:t>CC BY-NC-ND</a:t>
            </a:r>
            <a:endParaRPr lang="de-DE" sz="90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15A0EB1-8ACC-4EBD-ABB1-A7D8930142CE}"/>
              </a:ext>
            </a:extLst>
          </p:cNvPr>
          <p:cNvSpPr/>
          <p:nvPr/>
        </p:nvSpPr>
        <p:spPr>
          <a:xfrm>
            <a:off x="0" y="2959596"/>
            <a:ext cx="12192000" cy="161591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E8D264-A7AD-4AC3-A00A-510EFBB17706}"/>
              </a:ext>
            </a:extLst>
          </p:cNvPr>
          <p:cNvSpPr/>
          <p:nvPr/>
        </p:nvSpPr>
        <p:spPr>
          <a:xfrm>
            <a:off x="181499" y="3167388"/>
            <a:ext cx="51796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URWGrotesk  5" pitchFamily="2" charset="0"/>
              </a:rPr>
              <a:t>Müll schadet unserer Umwelt!</a:t>
            </a:r>
          </a:p>
          <a:p>
            <a:endParaRPr lang="de-DE" sz="2400" dirty="0">
              <a:latin typeface="URWGrotesk  5" pitchFamily="2" charset="0"/>
            </a:endParaRPr>
          </a:p>
          <a:p>
            <a:r>
              <a:rPr lang="de-DE" sz="2400" dirty="0">
                <a:latin typeface="URWGrotesk  5" pitchFamily="2" charset="0"/>
              </a:rPr>
              <a:t>Besonders gefährlich ist er für die Tiere!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9F26132-6E5B-45F7-9699-A6431DEE22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88" b="87546" l="8750" r="80938">
                        <a14:foregroundMark x1="41042" y1="16850" x2="40930" y2="16293"/>
                        <a14:foregroundMark x1="40131" y1="10381" x2="43646" y2="7875"/>
                        <a14:foregroundMark x1="43646" y1="7875" x2="47292" y2="7875"/>
                        <a14:foregroundMark x1="47292" y1="7875" x2="51458" y2="8425"/>
                        <a14:foregroundMark x1="51458" y1="8425" x2="75729" y2="30952"/>
                        <a14:foregroundMark x1="79927" y1="48235" x2="80000" y2="48535"/>
                        <a14:foregroundMark x1="75729" y1="30952" x2="76609" y2="34576"/>
                        <a14:foregroundMark x1="80000" y1="48535" x2="80045" y2="49031"/>
                        <a14:foregroundMark x1="80030" y1="64552" x2="79271" y2="66850"/>
                        <a14:foregroundMark x1="75718" y1="68933" x2="75521" y2="69048"/>
                        <a14:foregroundMark x1="76270" y1="68609" x2="75748" y2="68915"/>
                        <a14:foregroundMark x1="79271" y1="66850" x2="76714" y2="68349"/>
                        <a14:foregroundMark x1="70620" y1="73164" x2="70104" y2="75092"/>
                        <a14:foregroundMark x1="71619" y1="81699" x2="72708" y2="86447"/>
                        <a14:foregroundMark x1="72708" y1="86447" x2="71250" y2="92125"/>
                        <a14:foregroundMark x1="71250" y1="92125" x2="52500" y2="91026"/>
                        <a14:foregroundMark x1="52500" y1="91026" x2="49479" y2="87546"/>
                        <a14:foregroundMark x1="49479" y1="87546" x2="47893" y2="81079"/>
                        <a14:foregroundMark x1="40216" y1="23502" x2="40327" y2="23260"/>
                        <a14:foregroundMark x1="40833" y1="17033" x2="40833" y2="16300"/>
                        <a14:foregroundMark x1="55625" y1="51099" x2="52396" y2="47253"/>
                        <a14:foregroundMark x1="52396" y1="47253" x2="48438" y2="34066"/>
                        <a14:foregroundMark x1="48438" y1="34066" x2="49375" y2="27289"/>
                        <a14:foregroundMark x1="49375" y1="27289" x2="53542" y2="23993"/>
                        <a14:foregroundMark x1="53542" y1="23993" x2="58646" y2="23993"/>
                        <a14:foregroundMark x1="58646" y1="23993" x2="62917" y2="25641"/>
                        <a14:foregroundMark x1="62917" y1="25641" x2="65833" y2="32601"/>
                        <a14:foregroundMark x1="65833" y1="32601" x2="66875" y2="40476"/>
                        <a14:foregroundMark x1="66875" y1="40476" x2="64063" y2="46520"/>
                        <a14:foregroundMark x1="64063" y1="46520" x2="53229" y2="49634"/>
                        <a14:foregroundMark x1="63333" y1="66484" x2="59792" y2="51465"/>
                        <a14:foregroundMark x1="59792" y1="51465" x2="59479" y2="42308"/>
                        <a14:foregroundMark x1="59479" y1="42308" x2="60833" y2="35165"/>
                        <a14:foregroundMark x1="60833" y1="35165" x2="63854" y2="30769"/>
                        <a14:foregroundMark x1="63854" y1="30769" x2="68125" y2="29670"/>
                        <a14:foregroundMark x1="68125" y1="29670" x2="71354" y2="32601"/>
                        <a14:foregroundMark x1="71354" y1="32601" x2="75104" y2="44689"/>
                        <a14:foregroundMark x1="75104" y1="44689" x2="75729" y2="50916"/>
                        <a14:foregroundMark x1="75729" y1="50916" x2="75208" y2="57509"/>
                        <a14:foregroundMark x1="75208" y1="57509" x2="68542" y2="66117"/>
                        <a14:foregroundMark x1="68542" y1="66117" x2="63958" y2="70330"/>
                        <a14:foregroundMark x1="40521" y1="24359" x2="41250" y2="17949"/>
                        <a14:foregroundMark x1="41250" y1="17949" x2="42708" y2="13919"/>
                        <a14:foregroundMark x1="41207" y1="33446" x2="41309" y2="34765"/>
                        <a14:foregroundMark x1="41042" y1="31319" x2="41153" y2="32755"/>
                        <a14:foregroundMark x1="45555" y1="64602" x2="48021" y2="67399"/>
                        <a14:foregroundMark x1="48021" y1="67399" x2="51563" y2="67399"/>
                        <a14:foregroundMark x1="51563" y1="67399" x2="51875" y2="32418"/>
                        <a14:foregroundMark x1="51875" y1="32418" x2="49688" y2="26740"/>
                        <a14:foregroundMark x1="49688" y1="26740" x2="46354" y2="25275"/>
                        <a14:foregroundMark x1="46354" y1="25275" x2="41458" y2="31136"/>
                        <a14:foregroundMark x1="31042" y1="46520" x2="31042" y2="46703"/>
                        <a14:foregroundMark x1="31563" y1="46337" x2="31563" y2="45788"/>
                        <a14:foregroundMark x1="42500" y1="34799" x2="42422" y2="44442"/>
                        <a14:foregroundMark x1="44437" y1="56260" x2="45208" y2="59524"/>
                        <a14:foregroundMark x1="45208" y1="59524" x2="45521" y2="73077"/>
                        <a14:foregroundMark x1="45521" y1="73077" x2="48229" y2="77289"/>
                        <a14:foregroundMark x1="48229" y1="77289" x2="50938" y2="71429"/>
                        <a14:foregroundMark x1="50938" y1="71429" x2="49583" y2="52747"/>
                        <a14:foregroundMark x1="49583" y1="52747" x2="46563" y2="39011"/>
                        <a14:foregroundMark x1="46563" y1="39011" x2="43333" y2="35165"/>
                        <a14:foregroundMark x1="43333" y1="35165" x2="42708" y2="34982"/>
                        <a14:foregroundMark x1="80521" y1="63736" x2="80778" y2="59780"/>
                        <a14:foregroundMark x1="80938" y1="57326" x2="78542" y2="61905"/>
                        <a14:foregroundMark x1="78542" y1="61905" x2="80313" y2="63370"/>
                        <a14:foregroundMark x1="75938" y1="31319" x2="80521" y2="48535"/>
                        <a14:foregroundMark x1="80521" y1="48535" x2="80557" y2="49059"/>
                        <a14:foregroundMark x1="79474" y1="49001" x2="75938" y2="35531"/>
                        <a14:foregroundMark x1="75938" y1="35531" x2="76042" y2="31502"/>
                        <a14:backgroundMark x1="38229" y1="10623" x2="40000" y2="17033"/>
                        <a14:backgroundMark x1="40000" y1="17033" x2="40000" y2="23260"/>
                        <a14:backgroundMark x1="31086" y1="44411" x2="31138" y2="44288"/>
                        <a14:backgroundMark x1="40000" y1="23260" x2="31099" y2="44380"/>
                        <a14:backgroundMark x1="33827" y1="47796" x2="39707" y2="37179"/>
                        <a14:backgroundMark x1="45835" y1="77682" x2="46354" y2="81685"/>
                        <a14:backgroundMark x1="45241" y1="73097" x2="45284" y2="73430"/>
                        <a14:backgroundMark x1="46354" y1="81685" x2="43438" y2="85348"/>
                        <a14:backgroundMark x1="43438" y1="85348" x2="15729" y2="83516"/>
                        <a14:backgroundMark x1="15729" y1="83516" x2="6771" y2="77289"/>
                        <a14:backgroundMark x1="6771" y1="77289" x2="6354" y2="68498"/>
                        <a14:backgroundMark x1="6354" y1="68498" x2="14063" y2="41209"/>
                        <a14:backgroundMark x1="14063" y1="41209" x2="29688" y2="16117"/>
                        <a14:backgroundMark x1="29688" y1="16117" x2="36875" y2="9890"/>
                        <a14:backgroundMark x1="36875" y1="9890" x2="38333" y2="11905"/>
                        <a14:backgroundMark x1="34016" y1="48043" x2="38646" y2="39744"/>
                        <a14:backgroundMark x1="38646" y1="39744" x2="40658" y2="43423"/>
                        <a14:backgroundMark x1="42916" y1="57942" x2="43509" y2="62721"/>
                        <a14:backgroundMark x1="41634" y1="47600" x2="41696" y2="48103"/>
                        <a14:backgroundMark x1="44271" y1="68864" x2="43542" y2="75092"/>
                        <a14:backgroundMark x1="43542" y1="75092" x2="40313" y2="79853"/>
                        <a14:backgroundMark x1="40313" y1="79853" x2="25104" y2="77656"/>
                        <a14:backgroundMark x1="25104" y1="77656" x2="11979" y2="68498"/>
                        <a14:backgroundMark x1="11979" y1="68498" x2="10000" y2="61172"/>
                        <a14:backgroundMark x1="10000" y1="61172" x2="11875" y2="50916"/>
                        <a14:backgroundMark x1="11875" y1="50916" x2="16979" y2="46703"/>
                        <a14:backgroundMark x1="16979" y1="46703" x2="21875" y2="45421"/>
                        <a14:backgroundMark x1="21875" y1="45421" x2="29792" y2="47436"/>
                        <a14:backgroundMark x1="29742" y1="53582" x2="26771" y2="52564"/>
                        <a14:backgroundMark x1="34792" y1="55311" x2="29749" y2="53584"/>
                        <a14:backgroundMark x1="26771" y1="52564" x2="24167" y2="46520"/>
                        <a14:backgroundMark x1="24167" y1="46520" x2="19688" y2="43040"/>
                        <a14:backgroundMark x1="19688" y1="43040" x2="15625" y2="43223"/>
                        <a14:backgroundMark x1="15625" y1="43223" x2="13542" y2="53846"/>
                        <a14:backgroundMark x1="13542" y1="53846" x2="14271" y2="64469"/>
                        <a14:backgroundMark x1="14271" y1="64469" x2="16458" y2="71795"/>
                        <a14:backgroundMark x1="16458" y1="71795" x2="23646" y2="76190"/>
                        <a14:backgroundMark x1="23646" y1="76190" x2="27500" y2="76190"/>
                        <a14:backgroundMark x1="27500" y1="76190" x2="31042" y2="74542"/>
                        <a14:backgroundMark x1="31042" y1="74542" x2="33750" y2="61905"/>
                        <a14:backgroundMark x1="33750" y1="61905" x2="34063" y2="54945"/>
                        <a14:backgroundMark x1="30211" y1="51602" x2="27813" y2="49634"/>
                        <a14:backgroundMark x1="30938" y1="52198" x2="30608" y2="51928"/>
                        <a14:backgroundMark x1="27813" y1="49634" x2="28750" y2="56777"/>
                        <a14:backgroundMark x1="28750" y1="56777" x2="30729" y2="51465"/>
                        <a14:backgroundMark x1="29688" y1="51465" x2="38125" y2="39560"/>
                        <a14:backgroundMark x1="38125" y1="39560" x2="40833" y2="34982"/>
                        <a14:backgroundMark x1="41146" y1="47619" x2="38229" y2="51465"/>
                        <a14:backgroundMark x1="38229" y1="51465" x2="31146" y2="53114"/>
                        <a14:backgroundMark x1="31146" y1="53114" x2="29583" y2="51832"/>
                        <a14:backgroundMark x1="72188" y1="81502" x2="70000" y2="76740"/>
                        <a14:backgroundMark x1="70000" y1="76740" x2="70938" y2="70696"/>
                        <a14:backgroundMark x1="70938" y1="70696" x2="74375" y2="68864"/>
                        <a14:backgroundMark x1="74375" y1="68864" x2="78021" y2="69414"/>
                        <a14:backgroundMark x1="78021" y1="69414" x2="76042" y2="76374"/>
                        <a14:backgroundMark x1="76042" y1="76374" x2="73333" y2="80952"/>
                        <a14:backgroundMark x1="73333" y1="80952" x2="72083" y2="81319"/>
                        <a14:backgroundMark x1="40521" y1="34615" x2="40625" y2="34615"/>
                        <a14:backgroundMark x1="41979" y1="44689" x2="44167" y2="56410"/>
                        <a14:backgroundMark x1="44167" y1="56410" x2="42083" y2="50000"/>
                        <a14:backgroundMark x1="42083" y1="50000" x2="41667" y2="45055"/>
                        <a14:backgroundMark x1="44063" y1="55861" x2="44063" y2="56044"/>
                        <a14:backgroundMark x1="80749" y1="57079" x2="80693" y2="54631"/>
                        <a14:backgroundMark x1="80938" y1="65385" x2="80859" y2="61932"/>
                        <a14:backgroundMark x1="79123" y1="35940" x2="82083" y2="37179"/>
                        <a14:backgroundMark x1="82083" y1="37179" x2="83854" y2="45788"/>
                        <a14:backgroundMark x1="83854" y1="45788" x2="83333" y2="58059"/>
                        <a14:backgroundMark x1="83333" y1="58059" x2="80938" y2="65385"/>
                        <a14:backgroundMark x1="81146" y1="61172" x2="81354" y2="61172"/>
                        <a14:backgroundMark x1="81146" y1="59707" x2="80938" y2="53480"/>
                        <a14:backgroundMark x1="80938" y1="53480" x2="81250" y2="59707"/>
                        <a14:backgroundMark x1="80729" y1="55311" x2="81042" y2="49084"/>
                        <a14:backgroundMark x1="81042" y1="49084" x2="80938" y2="55128"/>
                        <a14:backgroundMark x1="80938" y1="55128" x2="80833" y2="55311"/>
                        <a14:backgroundMark x1="75938" y1="70147" x2="75938" y2="69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8959" t="3799" r="11673" b="8846"/>
          <a:stretch/>
        </p:blipFill>
        <p:spPr>
          <a:xfrm>
            <a:off x="3997234" y="0"/>
            <a:ext cx="8194766" cy="685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07547E2-2C7B-4F87-825F-A42B60525AF0}"/>
              </a:ext>
            </a:extLst>
          </p:cNvPr>
          <p:cNvSpPr txBox="1"/>
          <p:nvPr/>
        </p:nvSpPr>
        <p:spPr>
          <a:xfrm>
            <a:off x="10942320" y="6627168"/>
            <a:ext cx="1624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lizenziert gemäß </a:t>
            </a:r>
            <a:r>
              <a:rPr lang="de-DE" sz="900" dirty="0">
                <a:hlinkClick r:id="rId7" tooltip="https://creativecommons.org/licenses/by/3.0/"/>
              </a:rPr>
              <a:t>CC BY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96852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welt.de/img/kmpkt/mobile159503569/5072509547-ci102l-w1024/Dead-Laysan-Albatross-Phoebastria-immutabilis-showing-stomach-c.jpg">
            <a:extLst>
              <a:ext uri="{FF2B5EF4-FFF2-40B4-BE49-F238E27FC236}">
                <a16:creationId xmlns:a16="http://schemas.microsoft.com/office/drawing/2014/main" id="{910D25B3-BF52-4139-9B4F-449B4D997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b="280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F2A5626-0080-4E4B-8E18-DA1D72EF374F}"/>
              </a:ext>
            </a:extLst>
          </p:cNvPr>
          <p:cNvSpPr/>
          <p:nvPr/>
        </p:nvSpPr>
        <p:spPr>
          <a:xfrm>
            <a:off x="0" y="411478"/>
            <a:ext cx="6322423" cy="18418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9844" y="916910"/>
            <a:ext cx="5681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Tiere verwechseln </a:t>
            </a:r>
            <a:r>
              <a:rPr lang="de-DE" sz="2400" b="1" dirty="0"/>
              <a:t>Plastik</a:t>
            </a:r>
            <a:r>
              <a:rPr lang="de-DE" sz="2400" dirty="0"/>
              <a:t> mit Nahrung und verhungern </a:t>
            </a:r>
            <a:r>
              <a:rPr lang="de-DE" sz="2400" b="1" dirty="0" smtClean="0"/>
              <a:t>trotz</a:t>
            </a:r>
            <a:r>
              <a:rPr lang="de-DE" sz="2400" dirty="0" smtClean="0"/>
              <a:t> </a:t>
            </a:r>
            <a:r>
              <a:rPr lang="de-DE" sz="2400" dirty="0"/>
              <a:t>vollem Magen.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718D75-2192-45A1-A879-C95555BE46FA}"/>
              </a:ext>
            </a:extLst>
          </p:cNvPr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lizenziert gemäß </a:t>
            </a:r>
            <a:r>
              <a:rPr lang="de-DE" sz="900" dirty="0">
                <a:hlinkClick r:id="rId3" tooltip="https://creativecommons.org/licenses/by/3.0/"/>
              </a:rPr>
              <a:t>CC BY</a:t>
            </a:r>
            <a:endParaRPr lang="de-DE" sz="9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CA3B7F-191B-4207-9090-A65250BA8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-385" b="10385"/>
          <a:stretch/>
        </p:blipFill>
        <p:spPr>
          <a:xfrm>
            <a:off x="0" y="-457200"/>
            <a:ext cx="12192000" cy="73152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C3AAB37-B8D9-47C3-AD0E-C244A8310296}"/>
              </a:ext>
            </a:extLst>
          </p:cNvPr>
          <p:cNvSpPr txBox="1"/>
          <p:nvPr/>
        </p:nvSpPr>
        <p:spPr>
          <a:xfrm>
            <a:off x="10968446" y="-4572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lizenziert gemäß </a:t>
            </a:r>
            <a:r>
              <a:rPr lang="de-DE" sz="900" dirty="0">
                <a:hlinkClick r:id="rId4" tooltip="https://creativecommons.org/licenses/by/3.0/"/>
              </a:rPr>
              <a:t>CC BY</a:t>
            </a:r>
            <a:endParaRPr lang="de-DE" sz="9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F33472D-98D1-4440-A717-98AF70985FEA}"/>
              </a:ext>
            </a:extLst>
          </p:cNvPr>
          <p:cNvSpPr/>
          <p:nvPr/>
        </p:nvSpPr>
        <p:spPr>
          <a:xfrm>
            <a:off x="0" y="5460274"/>
            <a:ext cx="9923489" cy="13977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F597F8-C4D1-4CE0-8148-07AF42443E1A}"/>
              </a:ext>
            </a:extLst>
          </p:cNvPr>
          <p:cNvSpPr txBox="1"/>
          <p:nvPr/>
        </p:nvSpPr>
        <p:spPr>
          <a:xfrm>
            <a:off x="392345" y="5928304"/>
            <a:ext cx="915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Viele Tiere verfangen </a:t>
            </a:r>
            <a:r>
              <a:rPr lang="de-DE" sz="2400" dirty="0" smtClean="0"/>
              <a:t>sich </a:t>
            </a:r>
            <a:r>
              <a:rPr lang="de-DE" sz="2400" dirty="0"/>
              <a:t>in </a:t>
            </a:r>
            <a:r>
              <a:rPr lang="de-DE" sz="2400" b="1" dirty="0" smtClean="0"/>
              <a:t>Plastiktüten, -verpackungen </a:t>
            </a:r>
            <a:r>
              <a:rPr lang="de-DE" sz="2400" b="1" dirty="0"/>
              <a:t>oder Netzen</a:t>
            </a:r>
            <a:r>
              <a:rPr lang="de-DE" sz="2400" dirty="0"/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E0392E-4C0F-473E-9341-D1C17CBB4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2563" b="23728"/>
          <a:stretch/>
        </p:blipFill>
        <p:spPr>
          <a:xfrm>
            <a:off x="0" y="1"/>
            <a:ext cx="12405360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698D5F6-4E79-4EB9-9C70-4611DEC86018}"/>
              </a:ext>
            </a:extLst>
          </p:cNvPr>
          <p:cNvSpPr/>
          <p:nvPr/>
        </p:nvSpPr>
        <p:spPr>
          <a:xfrm>
            <a:off x="-1" y="-1"/>
            <a:ext cx="12405359" cy="19383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40552" y="283364"/>
            <a:ext cx="97228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/>
              <a:t>Müll vergiftet auch unsere Böden und Gewässer!</a:t>
            </a:r>
          </a:p>
          <a:p>
            <a:endParaRPr lang="de-DE" sz="2400" dirty="0"/>
          </a:p>
          <a:p>
            <a:r>
              <a:rPr lang="de-DE" sz="2400" dirty="0"/>
              <a:t>Schon eine einzige Zigarette kann bis zu </a:t>
            </a:r>
            <a:r>
              <a:rPr lang="de-DE" sz="2400" b="1" dirty="0"/>
              <a:t>60L Wasser </a:t>
            </a:r>
            <a:r>
              <a:rPr lang="de-DE" sz="2400" dirty="0"/>
              <a:t>vergiften!</a:t>
            </a:r>
          </a:p>
        </p:txBody>
      </p:sp>
    </p:spTree>
    <p:extLst>
      <p:ext uri="{BB962C8B-B14F-4D97-AF65-F5344CB8AC3E}">
        <p14:creationId xmlns:p14="http://schemas.microsoft.com/office/powerpoint/2010/main" val="149128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4428E66-227A-4E72-B466-2B20E64AF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919" t="3012" r="10069" b="5760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10F581-C6AB-4FE5-A8BF-CF9E65C35312}"/>
              </a:ext>
            </a:extLst>
          </p:cNvPr>
          <p:cNvSpPr txBox="1"/>
          <p:nvPr/>
        </p:nvSpPr>
        <p:spPr>
          <a:xfrm>
            <a:off x="10968446" y="-457200"/>
            <a:ext cx="1506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lizenziert gemäß </a:t>
            </a:r>
            <a:r>
              <a:rPr lang="de-DE" sz="900" dirty="0">
                <a:hlinkClick r:id="rId4" tooltip="https://creativecommons.org/licenses/by/3.0/"/>
              </a:rPr>
              <a:t>CC BY</a:t>
            </a:r>
            <a:endParaRPr lang="de-DE" sz="9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01BD2D-6D2D-4326-8A1B-5F15A52D7311}"/>
              </a:ext>
            </a:extLst>
          </p:cNvPr>
          <p:cNvSpPr/>
          <p:nvPr/>
        </p:nvSpPr>
        <p:spPr>
          <a:xfrm>
            <a:off x="0" y="-1"/>
            <a:ext cx="3944984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DC2D119-92C2-47B1-B906-D13278FBE316}"/>
              </a:ext>
            </a:extLst>
          </p:cNvPr>
          <p:cNvSpPr/>
          <p:nvPr/>
        </p:nvSpPr>
        <p:spPr>
          <a:xfrm>
            <a:off x="280851" y="982175"/>
            <a:ext cx="34843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Plastik verschwindet nicht einfach! </a:t>
            </a:r>
          </a:p>
          <a:p>
            <a:endParaRPr lang="de-DE" sz="2400" dirty="0"/>
          </a:p>
          <a:p>
            <a:r>
              <a:rPr lang="de-DE" sz="2400" dirty="0"/>
              <a:t>Im Meer bricht das Plastik in immer kleinere Teile. Das so genannte Mikroplastik.</a:t>
            </a:r>
          </a:p>
          <a:p>
            <a:endParaRPr lang="de-DE" sz="2400" dirty="0"/>
          </a:p>
          <a:p>
            <a:r>
              <a:rPr lang="de-DE" sz="2400" dirty="0"/>
              <a:t>Dieses Mikroplastik wird von Fischen gefressen.</a:t>
            </a:r>
          </a:p>
          <a:p>
            <a:endParaRPr lang="de-DE" sz="2400" dirty="0"/>
          </a:p>
          <a:p>
            <a:r>
              <a:rPr lang="de-DE" sz="2400" dirty="0"/>
              <a:t>Wenn wir </a:t>
            </a:r>
            <a:r>
              <a:rPr lang="de-DE" sz="2400" dirty="0" smtClean="0"/>
              <a:t>die Fische </a:t>
            </a:r>
            <a:r>
              <a:rPr lang="de-DE" sz="2400" dirty="0"/>
              <a:t>essen, essen wir das Plastik mit.</a:t>
            </a:r>
          </a:p>
        </p:txBody>
      </p:sp>
    </p:spTree>
    <p:extLst>
      <p:ext uri="{BB962C8B-B14F-4D97-AF65-F5344CB8AC3E}">
        <p14:creationId xmlns:p14="http://schemas.microsoft.com/office/powerpoint/2010/main" val="103271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Breitbild</PresentationFormat>
  <Paragraphs>84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Source Sans Pro</vt:lpstr>
      <vt:lpstr>URWGrotesk  5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Tamara Dey</dc:creator>
  <cp:lastModifiedBy>Hartlep, Doris</cp:lastModifiedBy>
  <cp:revision>33</cp:revision>
  <dcterms:created xsi:type="dcterms:W3CDTF">2023-08-09T13:38:08Z</dcterms:created>
  <dcterms:modified xsi:type="dcterms:W3CDTF">2023-09-11T08:49:06Z</dcterms:modified>
</cp:coreProperties>
</file>